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6"/>
  </p:notesMasterIdLst>
  <p:sldIdLst>
    <p:sldId id="256" r:id="rId2"/>
    <p:sldId id="266" r:id="rId3"/>
    <p:sldId id="267" r:id="rId4"/>
    <p:sldId id="268" r:id="rId5"/>
    <p:sldId id="257" r:id="rId6"/>
    <p:sldId id="258" r:id="rId7"/>
    <p:sldId id="259" r:id="rId8"/>
    <p:sldId id="260" r:id="rId9"/>
    <p:sldId id="262" r:id="rId10"/>
    <p:sldId id="261" r:id="rId11"/>
    <p:sldId id="263" r:id="rId12"/>
    <p:sldId id="264" r:id="rId13"/>
    <p:sldId id="265"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1" d="100"/>
          <a:sy n="111" d="100"/>
        </p:scale>
        <p:origin x="-9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4E8785-89D8-4709-8C08-D2937431B1D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FC77F1D0-B53A-4ED0-9EEA-8F9637530107}">
      <dgm:prSet phldrT="[Text]" custT="1"/>
      <dgm:spPr/>
      <dgm:t>
        <a:bodyPr/>
        <a:lstStyle/>
        <a:p>
          <a:r>
            <a:rPr lang="en-US" sz="1100" dirty="0" smtClean="0"/>
            <a:t>Collecting in the notebook</a:t>
          </a:r>
          <a:endParaRPr lang="en-US" sz="1100" dirty="0"/>
        </a:p>
      </dgm:t>
    </dgm:pt>
    <dgm:pt modelId="{2E2A4F29-3938-41CA-A282-7E637FEF0641}" type="parTrans" cxnId="{B20AF91C-7A3D-4414-A43F-44CAD58D8E55}">
      <dgm:prSet/>
      <dgm:spPr/>
      <dgm:t>
        <a:bodyPr/>
        <a:lstStyle/>
        <a:p>
          <a:endParaRPr lang="en-US"/>
        </a:p>
      </dgm:t>
    </dgm:pt>
    <dgm:pt modelId="{AE37622F-C15E-4ABD-8E36-86EBD59E7E42}" type="sibTrans" cxnId="{B20AF91C-7A3D-4414-A43F-44CAD58D8E55}">
      <dgm:prSet/>
      <dgm:spPr/>
      <dgm:t>
        <a:bodyPr/>
        <a:lstStyle/>
        <a:p>
          <a:endParaRPr lang="en-US"/>
        </a:p>
      </dgm:t>
    </dgm:pt>
    <dgm:pt modelId="{0C182ADB-9F43-4F1C-9424-BCD01B0DB423}">
      <dgm:prSet phldrT="[Text]" custT="1"/>
      <dgm:spPr/>
      <dgm:t>
        <a:bodyPr/>
        <a:lstStyle/>
        <a:p>
          <a:pPr algn="ctr"/>
          <a:r>
            <a:rPr lang="en-US" sz="1000" dirty="0" smtClean="0"/>
            <a:t>Designing the text for audience</a:t>
          </a:r>
        </a:p>
        <a:p>
          <a:pPr algn="ctr"/>
          <a:endParaRPr lang="en-US" sz="800" dirty="0"/>
        </a:p>
      </dgm:t>
    </dgm:pt>
    <dgm:pt modelId="{A36D5AB8-803F-4510-AA62-CF7C05C2538E}" type="parTrans" cxnId="{0995B094-878B-4A83-BFBC-1B38222AD1E0}">
      <dgm:prSet/>
      <dgm:spPr/>
      <dgm:t>
        <a:bodyPr/>
        <a:lstStyle/>
        <a:p>
          <a:endParaRPr lang="en-US"/>
        </a:p>
      </dgm:t>
    </dgm:pt>
    <dgm:pt modelId="{D963F7F5-A1FE-4AB3-B75A-8A449E0AC25D}" type="sibTrans" cxnId="{0995B094-878B-4A83-BFBC-1B38222AD1E0}">
      <dgm:prSet/>
      <dgm:spPr/>
      <dgm:t>
        <a:bodyPr/>
        <a:lstStyle/>
        <a:p>
          <a:endParaRPr lang="en-US"/>
        </a:p>
      </dgm:t>
    </dgm:pt>
    <dgm:pt modelId="{738E09A2-4825-4FCF-AF79-EEF6474D3918}">
      <dgm:prSet phldrT="[Text]" custT="1"/>
      <dgm:spPr/>
      <dgm:t>
        <a:bodyPr/>
        <a:lstStyle/>
        <a:p>
          <a:r>
            <a:rPr lang="en-US" sz="1100" dirty="0" smtClean="0"/>
            <a:t>Drafting rapidly</a:t>
          </a:r>
          <a:endParaRPr lang="en-US" sz="1100" dirty="0"/>
        </a:p>
      </dgm:t>
    </dgm:pt>
    <dgm:pt modelId="{390CD03E-54E7-4951-9A82-8148F80CD3C7}" type="parTrans" cxnId="{3991E30B-2F7D-40A4-92E7-4CAD449317F0}">
      <dgm:prSet/>
      <dgm:spPr/>
      <dgm:t>
        <a:bodyPr/>
        <a:lstStyle/>
        <a:p>
          <a:endParaRPr lang="en-US"/>
        </a:p>
      </dgm:t>
    </dgm:pt>
    <dgm:pt modelId="{12E6BC9F-7AFB-4341-81D2-F3DE616736A9}" type="sibTrans" cxnId="{3991E30B-2F7D-40A4-92E7-4CAD449317F0}">
      <dgm:prSet/>
      <dgm:spPr/>
      <dgm:t>
        <a:bodyPr/>
        <a:lstStyle/>
        <a:p>
          <a:endParaRPr lang="en-US"/>
        </a:p>
      </dgm:t>
    </dgm:pt>
    <dgm:pt modelId="{5A209189-BE9F-4103-BFA3-555FEB1CE030}">
      <dgm:prSet phldrT="[Text]" custT="1"/>
      <dgm:spPr/>
      <dgm:t>
        <a:bodyPr/>
        <a:lstStyle/>
        <a:p>
          <a:r>
            <a:rPr lang="en-US" sz="1100" dirty="0" smtClean="0"/>
            <a:t>Editing</a:t>
          </a:r>
          <a:endParaRPr lang="en-US" sz="1100" dirty="0"/>
        </a:p>
      </dgm:t>
    </dgm:pt>
    <dgm:pt modelId="{C88E09F9-CBA5-425B-A73B-3E35C201FE56}" type="parTrans" cxnId="{EA0CE78B-A559-4A40-8AB1-825CC5EA23E6}">
      <dgm:prSet/>
      <dgm:spPr/>
      <dgm:t>
        <a:bodyPr/>
        <a:lstStyle/>
        <a:p>
          <a:endParaRPr lang="en-US"/>
        </a:p>
      </dgm:t>
    </dgm:pt>
    <dgm:pt modelId="{DCFF3837-6F5E-4EBF-B2E5-91502A3FF1DA}" type="sibTrans" cxnId="{EA0CE78B-A559-4A40-8AB1-825CC5EA23E6}">
      <dgm:prSet/>
      <dgm:spPr/>
      <dgm:t>
        <a:bodyPr/>
        <a:lstStyle/>
        <a:p>
          <a:endParaRPr lang="en-US"/>
        </a:p>
      </dgm:t>
    </dgm:pt>
    <dgm:pt modelId="{41A8797F-3B5B-42D6-B913-241B39A343FB}">
      <dgm:prSet phldrT="[Text]" custT="1"/>
      <dgm:spPr/>
      <dgm:t>
        <a:bodyPr/>
        <a:lstStyle/>
        <a:p>
          <a:r>
            <a:rPr lang="en-US" sz="1100" dirty="0" smtClean="0"/>
            <a:t>Publishing to audience</a:t>
          </a:r>
          <a:endParaRPr lang="en-US" sz="1100" dirty="0"/>
        </a:p>
      </dgm:t>
    </dgm:pt>
    <dgm:pt modelId="{22A2F9E6-3353-4714-88A1-A1A4D4174DD3}" type="parTrans" cxnId="{1681163A-8675-4B23-8BD0-3D92AB72C52A}">
      <dgm:prSet/>
      <dgm:spPr/>
      <dgm:t>
        <a:bodyPr/>
        <a:lstStyle/>
        <a:p>
          <a:endParaRPr lang="en-US"/>
        </a:p>
      </dgm:t>
    </dgm:pt>
    <dgm:pt modelId="{F10DC052-09E4-46F8-AF39-EEBBFD16D20E}" type="sibTrans" cxnId="{1681163A-8675-4B23-8BD0-3D92AB72C52A}">
      <dgm:prSet/>
      <dgm:spPr/>
      <dgm:t>
        <a:bodyPr/>
        <a:lstStyle/>
        <a:p>
          <a:endParaRPr lang="en-US"/>
        </a:p>
      </dgm:t>
    </dgm:pt>
    <dgm:pt modelId="{8DF655DF-A441-4F67-A2A2-FA54D01B79EA}">
      <dgm:prSet phldrT="[Text]" custT="1"/>
      <dgm:spPr/>
      <dgm:t>
        <a:bodyPr/>
        <a:lstStyle/>
        <a:p>
          <a:r>
            <a:rPr lang="en-US" sz="1100" dirty="0" smtClean="0"/>
            <a:t>Finding a topic</a:t>
          </a:r>
          <a:endParaRPr lang="en-US" sz="1100" dirty="0"/>
        </a:p>
      </dgm:t>
    </dgm:pt>
    <dgm:pt modelId="{420CB051-BEDB-4619-8BF6-C84F85F2178B}" type="parTrans" cxnId="{CA17620C-A7A2-4BC6-A932-3548536F88F7}">
      <dgm:prSet/>
      <dgm:spPr/>
      <dgm:t>
        <a:bodyPr/>
        <a:lstStyle/>
        <a:p>
          <a:endParaRPr lang="en-US"/>
        </a:p>
      </dgm:t>
    </dgm:pt>
    <dgm:pt modelId="{C75A1977-FB31-4439-9776-66474297AB30}" type="sibTrans" cxnId="{CA17620C-A7A2-4BC6-A932-3548536F88F7}">
      <dgm:prSet/>
      <dgm:spPr/>
      <dgm:t>
        <a:bodyPr/>
        <a:lstStyle/>
        <a:p>
          <a:endParaRPr lang="en-US"/>
        </a:p>
      </dgm:t>
    </dgm:pt>
    <dgm:pt modelId="{76ED2B49-B0B0-4290-A9CD-61F41C50D1E6}">
      <dgm:prSet phldrT="[Text]" custT="1"/>
      <dgm:spPr/>
      <dgm:t>
        <a:bodyPr/>
        <a:lstStyle/>
        <a:p>
          <a:r>
            <a:rPr lang="en-US" sz="1100" dirty="0" smtClean="0"/>
            <a:t>Collecting around  topic</a:t>
          </a:r>
          <a:endParaRPr lang="en-US" sz="1100" dirty="0"/>
        </a:p>
      </dgm:t>
    </dgm:pt>
    <dgm:pt modelId="{7826A545-912B-4985-8CA7-F00A388F3E1C}" type="parTrans" cxnId="{118DD862-6CB7-4010-98D1-41C9E1F6DDC7}">
      <dgm:prSet/>
      <dgm:spPr/>
      <dgm:t>
        <a:bodyPr/>
        <a:lstStyle/>
        <a:p>
          <a:endParaRPr lang="en-US"/>
        </a:p>
      </dgm:t>
    </dgm:pt>
    <dgm:pt modelId="{8D0C9D79-4BCB-4A27-AB16-4A70B69EE912}" type="sibTrans" cxnId="{118DD862-6CB7-4010-98D1-41C9E1F6DDC7}">
      <dgm:prSet/>
      <dgm:spPr/>
      <dgm:t>
        <a:bodyPr/>
        <a:lstStyle/>
        <a:p>
          <a:endParaRPr lang="en-US"/>
        </a:p>
      </dgm:t>
    </dgm:pt>
    <dgm:pt modelId="{B28CE980-8783-421F-8BA2-8F11449BBC69}">
      <dgm:prSet phldrT="[Text]" custT="1"/>
      <dgm:spPr/>
      <dgm:t>
        <a:bodyPr/>
        <a:lstStyle/>
        <a:p>
          <a:r>
            <a:rPr lang="en-US" sz="1100" dirty="0" smtClean="0"/>
            <a:t>Revising</a:t>
          </a:r>
          <a:endParaRPr lang="en-US" sz="1100" dirty="0"/>
        </a:p>
      </dgm:t>
    </dgm:pt>
    <dgm:pt modelId="{6CFB3C98-CCCB-4AEF-BECD-5547FDDFC45C}" type="parTrans" cxnId="{AE0E11F3-9E43-4D4D-B6DE-DB84C10F6A3D}">
      <dgm:prSet/>
      <dgm:spPr/>
      <dgm:t>
        <a:bodyPr/>
        <a:lstStyle/>
        <a:p>
          <a:endParaRPr lang="en-US"/>
        </a:p>
      </dgm:t>
    </dgm:pt>
    <dgm:pt modelId="{DF6BD2DD-BDC1-49B9-88FE-F0721726AED6}" type="sibTrans" cxnId="{AE0E11F3-9E43-4D4D-B6DE-DB84C10F6A3D}">
      <dgm:prSet/>
      <dgm:spPr/>
      <dgm:t>
        <a:bodyPr/>
        <a:lstStyle/>
        <a:p>
          <a:endParaRPr lang="en-US"/>
        </a:p>
      </dgm:t>
    </dgm:pt>
    <dgm:pt modelId="{AD2AB690-3551-4599-AF99-CD1FE633DC08}">
      <dgm:prSet phldrT="[Text]" custT="1"/>
      <dgm:spPr/>
      <dgm:t>
        <a:bodyPr/>
        <a:lstStyle/>
        <a:p>
          <a:r>
            <a:rPr lang="en-US" sz="1050" dirty="0" smtClean="0"/>
            <a:t>Reflecting/self-assessing</a:t>
          </a:r>
          <a:endParaRPr lang="en-US" sz="1050" dirty="0"/>
        </a:p>
      </dgm:t>
    </dgm:pt>
    <dgm:pt modelId="{4B755684-BA92-47A4-8CCD-175A8C14AFF1}" type="parTrans" cxnId="{1D2291D3-E9F1-42D6-8EEC-12C90645346D}">
      <dgm:prSet/>
      <dgm:spPr/>
      <dgm:t>
        <a:bodyPr/>
        <a:lstStyle/>
        <a:p>
          <a:endParaRPr lang="en-US"/>
        </a:p>
      </dgm:t>
    </dgm:pt>
    <dgm:pt modelId="{E78E74FE-8AFB-4EAE-968D-51248450C20F}" type="sibTrans" cxnId="{1D2291D3-E9F1-42D6-8EEC-12C90645346D}">
      <dgm:prSet/>
      <dgm:spPr/>
      <dgm:t>
        <a:bodyPr/>
        <a:lstStyle/>
        <a:p>
          <a:endParaRPr lang="en-US"/>
        </a:p>
      </dgm:t>
    </dgm:pt>
    <dgm:pt modelId="{DACB3D73-D6B0-4566-B86E-65EC6B7AEAF0}" type="pres">
      <dgm:prSet presAssocID="{444E8785-89D8-4709-8C08-D2937431B1D3}" presName="Name0" presStyleCnt="0">
        <dgm:presLayoutVars>
          <dgm:dir/>
          <dgm:resizeHandles val="exact"/>
        </dgm:presLayoutVars>
      </dgm:prSet>
      <dgm:spPr/>
      <dgm:t>
        <a:bodyPr/>
        <a:lstStyle/>
        <a:p>
          <a:endParaRPr lang="en-US"/>
        </a:p>
      </dgm:t>
    </dgm:pt>
    <dgm:pt modelId="{EDC8E4F7-AA32-46D2-8411-86C4BE71BCB7}" type="pres">
      <dgm:prSet presAssocID="{444E8785-89D8-4709-8C08-D2937431B1D3}" presName="cycle" presStyleCnt="0"/>
      <dgm:spPr/>
    </dgm:pt>
    <dgm:pt modelId="{71F7D0C4-D148-420A-9905-49E7E5D4F767}" type="pres">
      <dgm:prSet presAssocID="{FC77F1D0-B53A-4ED0-9EEA-8F9637530107}" presName="nodeFirstNode" presStyleLbl="node1" presStyleIdx="0" presStyleCnt="9">
        <dgm:presLayoutVars>
          <dgm:bulletEnabled val="1"/>
        </dgm:presLayoutVars>
      </dgm:prSet>
      <dgm:spPr/>
      <dgm:t>
        <a:bodyPr/>
        <a:lstStyle/>
        <a:p>
          <a:endParaRPr lang="en-US"/>
        </a:p>
      </dgm:t>
    </dgm:pt>
    <dgm:pt modelId="{1812B7D4-10EB-46E6-9A84-23B283A0948D}" type="pres">
      <dgm:prSet presAssocID="{AE37622F-C15E-4ABD-8E36-86EBD59E7E42}" presName="sibTransFirstNode" presStyleLbl="bgShp" presStyleIdx="0" presStyleCnt="1"/>
      <dgm:spPr/>
      <dgm:t>
        <a:bodyPr/>
        <a:lstStyle/>
        <a:p>
          <a:endParaRPr lang="en-US"/>
        </a:p>
      </dgm:t>
    </dgm:pt>
    <dgm:pt modelId="{C7B91B29-F677-4F1D-AD2E-4B94C112CA0D}" type="pres">
      <dgm:prSet presAssocID="{8DF655DF-A441-4F67-A2A2-FA54D01B79EA}" presName="nodeFollowingNodes" presStyleLbl="node1" presStyleIdx="1" presStyleCnt="9">
        <dgm:presLayoutVars>
          <dgm:bulletEnabled val="1"/>
        </dgm:presLayoutVars>
      </dgm:prSet>
      <dgm:spPr/>
      <dgm:t>
        <a:bodyPr/>
        <a:lstStyle/>
        <a:p>
          <a:endParaRPr lang="en-US"/>
        </a:p>
      </dgm:t>
    </dgm:pt>
    <dgm:pt modelId="{BBDBE97F-9718-441D-9341-0720D1F249AB}" type="pres">
      <dgm:prSet presAssocID="{76ED2B49-B0B0-4290-A9CD-61F41C50D1E6}" presName="nodeFollowingNodes" presStyleLbl="node1" presStyleIdx="2" presStyleCnt="9" custRadScaleRad="100564" custRadScaleInc="-17438">
        <dgm:presLayoutVars>
          <dgm:bulletEnabled val="1"/>
        </dgm:presLayoutVars>
      </dgm:prSet>
      <dgm:spPr/>
      <dgm:t>
        <a:bodyPr/>
        <a:lstStyle/>
        <a:p>
          <a:endParaRPr lang="en-US"/>
        </a:p>
      </dgm:t>
    </dgm:pt>
    <dgm:pt modelId="{5EBC353E-A81D-4A09-9197-6D2619C3FE72}" type="pres">
      <dgm:prSet presAssocID="{0C182ADB-9F43-4F1C-9424-BCD01B0DB423}" presName="nodeFollowingNodes" presStyleLbl="node1" presStyleIdx="3" presStyleCnt="9" custScaleY="116900" custRadScaleRad="101413" custRadScaleInc="-33759">
        <dgm:presLayoutVars>
          <dgm:bulletEnabled val="1"/>
        </dgm:presLayoutVars>
      </dgm:prSet>
      <dgm:spPr/>
      <dgm:t>
        <a:bodyPr/>
        <a:lstStyle/>
        <a:p>
          <a:endParaRPr lang="en-US"/>
        </a:p>
      </dgm:t>
    </dgm:pt>
    <dgm:pt modelId="{DF17F038-37DD-4448-830E-72DB434C453A}" type="pres">
      <dgm:prSet presAssocID="{738E09A2-4825-4FCF-AF79-EEF6474D3918}" presName="nodeFollowingNodes" presStyleLbl="node1" presStyleIdx="4" presStyleCnt="9" custRadScaleRad="105554" custRadScaleInc="-56155">
        <dgm:presLayoutVars>
          <dgm:bulletEnabled val="1"/>
        </dgm:presLayoutVars>
      </dgm:prSet>
      <dgm:spPr/>
      <dgm:t>
        <a:bodyPr/>
        <a:lstStyle/>
        <a:p>
          <a:endParaRPr lang="en-US"/>
        </a:p>
      </dgm:t>
    </dgm:pt>
    <dgm:pt modelId="{AEDD8DD1-FA4B-4689-9E85-4E1DBF008256}" type="pres">
      <dgm:prSet presAssocID="{B28CE980-8783-421F-8BA2-8F11449BBC69}" presName="nodeFollowingNodes" presStyleLbl="node1" presStyleIdx="5" presStyleCnt="9" custRadScaleRad="94834" custRadScaleInc="-50860">
        <dgm:presLayoutVars>
          <dgm:bulletEnabled val="1"/>
        </dgm:presLayoutVars>
      </dgm:prSet>
      <dgm:spPr/>
      <dgm:t>
        <a:bodyPr/>
        <a:lstStyle/>
        <a:p>
          <a:endParaRPr lang="en-US"/>
        </a:p>
      </dgm:t>
    </dgm:pt>
    <dgm:pt modelId="{76604410-7652-42F7-901D-20EB8F2C7622}" type="pres">
      <dgm:prSet presAssocID="{5A209189-BE9F-4103-BFA3-555FEB1CE030}" presName="nodeFollowingNodes" presStyleLbl="node1" presStyleIdx="6" presStyleCnt="9" custRadScaleRad="102059" custRadScaleInc="14523">
        <dgm:presLayoutVars>
          <dgm:bulletEnabled val="1"/>
        </dgm:presLayoutVars>
      </dgm:prSet>
      <dgm:spPr/>
      <dgm:t>
        <a:bodyPr/>
        <a:lstStyle/>
        <a:p>
          <a:endParaRPr lang="en-US"/>
        </a:p>
      </dgm:t>
    </dgm:pt>
    <dgm:pt modelId="{BF6E8A3B-8522-4170-AC6D-95F560B9F504}" type="pres">
      <dgm:prSet presAssocID="{41A8797F-3B5B-42D6-B913-241B39A343FB}" presName="nodeFollowingNodes" presStyleLbl="node1" presStyleIdx="7" presStyleCnt="9" custRadScaleRad="99182" custRadScaleInc="2455">
        <dgm:presLayoutVars>
          <dgm:bulletEnabled val="1"/>
        </dgm:presLayoutVars>
      </dgm:prSet>
      <dgm:spPr/>
      <dgm:t>
        <a:bodyPr/>
        <a:lstStyle/>
        <a:p>
          <a:endParaRPr lang="en-US"/>
        </a:p>
      </dgm:t>
    </dgm:pt>
    <dgm:pt modelId="{C3F7F2F8-AB34-489B-BD81-00DAB4D388A7}" type="pres">
      <dgm:prSet presAssocID="{AD2AB690-3551-4599-AF99-CD1FE633DC08}" presName="nodeFollowingNodes" presStyleLbl="node1" presStyleIdx="8" presStyleCnt="9" custRadScaleRad="95515" custRadScaleInc="-17412">
        <dgm:presLayoutVars>
          <dgm:bulletEnabled val="1"/>
        </dgm:presLayoutVars>
      </dgm:prSet>
      <dgm:spPr/>
      <dgm:t>
        <a:bodyPr/>
        <a:lstStyle/>
        <a:p>
          <a:endParaRPr lang="en-US"/>
        </a:p>
      </dgm:t>
    </dgm:pt>
  </dgm:ptLst>
  <dgm:cxnLst>
    <dgm:cxn modelId="{AAA53F5F-63DC-4B3F-A89B-64C68259A31B}" type="presOf" srcId="{41A8797F-3B5B-42D6-B913-241B39A343FB}" destId="{BF6E8A3B-8522-4170-AC6D-95F560B9F504}" srcOrd="0" destOrd="0" presId="urn:microsoft.com/office/officeart/2005/8/layout/cycle3"/>
    <dgm:cxn modelId="{EA0CE78B-A559-4A40-8AB1-825CC5EA23E6}" srcId="{444E8785-89D8-4709-8C08-D2937431B1D3}" destId="{5A209189-BE9F-4103-BFA3-555FEB1CE030}" srcOrd="6" destOrd="0" parTransId="{C88E09F9-CBA5-425B-A73B-3E35C201FE56}" sibTransId="{DCFF3837-6F5E-4EBF-B2E5-91502A3FF1DA}"/>
    <dgm:cxn modelId="{118DD862-6CB7-4010-98D1-41C9E1F6DDC7}" srcId="{444E8785-89D8-4709-8C08-D2937431B1D3}" destId="{76ED2B49-B0B0-4290-A9CD-61F41C50D1E6}" srcOrd="2" destOrd="0" parTransId="{7826A545-912B-4985-8CA7-F00A388F3E1C}" sibTransId="{8D0C9D79-4BCB-4A27-AB16-4A70B69EE912}"/>
    <dgm:cxn modelId="{0D008320-9437-4E17-BD2C-85368E88FC3F}" type="presOf" srcId="{FC77F1D0-B53A-4ED0-9EEA-8F9637530107}" destId="{71F7D0C4-D148-420A-9905-49E7E5D4F767}" srcOrd="0" destOrd="0" presId="urn:microsoft.com/office/officeart/2005/8/layout/cycle3"/>
    <dgm:cxn modelId="{1681163A-8675-4B23-8BD0-3D92AB72C52A}" srcId="{444E8785-89D8-4709-8C08-D2937431B1D3}" destId="{41A8797F-3B5B-42D6-B913-241B39A343FB}" srcOrd="7" destOrd="0" parTransId="{22A2F9E6-3353-4714-88A1-A1A4D4174DD3}" sibTransId="{F10DC052-09E4-46F8-AF39-EEBBFD16D20E}"/>
    <dgm:cxn modelId="{CA17620C-A7A2-4BC6-A932-3548536F88F7}" srcId="{444E8785-89D8-4709-8C08-D2937431B1D3}" destId="{8DF655DF-A441-4F67-A2A2-FA54D01B79EA}" srcOrd="1" destOrd="0" parTransId="{420CB051-BEDB-4619-8BF6-C84F85F2178B}" sibTransId="{C75A1977-FB31-4439-9776-66474297AB30}"/>
    <dgm:cxn modelId="{F48A15CF-8A2D-48D6-8865-C9CA20CEED9E}" type="presOf" srcId="{8DF655DF-A441-4F67-A2A2-FA54D01B79EA}" destId="{C7B91B29-F677-4F1D-AD2E-4B94C112CA0D}" srcOrd="0" destOrd="0" presId="urn:microsoft.com/office/officeart/2005/8/layout/cycle3"/>
    <dgm:cxn modelId="{0995B094-878B-4A83-BFBC-1B38222AD1E0}" srcId="{444E8785-89D8-4709-8C08-D2937431B1D3}" destId="{0C182ADB-9F43-4F1C-9424-BCD01B0DB423}" srcOrd="3" destOrd="0" parTransId="{A36D5AB8-803F-4510-AA62-CF7C05C2538E}" sibTransId="{D963F7F5-A1FE-4AB3-B75A-8A449E0AC25D}"/>
    <dgm:cxn modelId="{84A644FA-D45A-45A0-957D-872C3309721A}" type="presOf" srcId="{0C182ADB-9F43-4F1C-9424-BCD01B0DB423}" destId="{5EBC353E-A81D-4A09-9197-6D2619C3FE72}" srcOrd="0" destOrd="0" presId="urn:microsoft.com/office/officeart/2005/8/layout/cycle3"/>
    <dgm:cxn modelId="{3991E30B-2F7D-40A4-92E7-4CAD449317F0}" srcId="{444E8785-89D8-4709-8C08-D2937431B1D3}" destId="{738E09A2-4825-4FCF-AF79-EEF6474D3918}" srcOrd="4" destOrd="0" parTransId="{390CD03E-54E7-4951-9A82-8148F80CD3C7}" sibTransId="{12E6BC9F-7AFB-4341-81D2-F3DE616736A9}"/>
    <dgm:cxn modelId="{7D2C3E75-3CB6-45AA-B5E4-5E725FC3D48C}" type="presOf" srcId="{AE37622F-C15E-4ABD-8E36-86EBD59E7E42}" destId="{1812B7D4-10EB-46E6-9A84-23B283A0948D}" srcOrd="0" destOrd="0" presId="urn:microsoft.com/office/officeart/2005/8/layout/cycle3"/>
    <dgm:cxn modelId="{45670BEA-E863-40ED-B21F-DCC4A51B5DD9}" type="presOf" srcId="{AD2AB690-3551-4599-AF99-CD1FE633DC08}" destId="{C3F7F2F8-AB34-489B-BD81-00DAB4D388A7}" srcOrd="0" destOrd="0" presId="urn:microsoft.com/office/officeart/2005/8/layout/cycle3"/>
    <dgm:cxn modelId="{C182920D-B3C6-4B75-9D18-9250CB8D29F2}" type="presOf" srcId="{5A209189-BE9F-4103-BFA3-555FEB1CE030}" destId="{76604410-7652-42F7-901D-20EB8F2C7622}" srcOrd="0" destOrd="0" presId="urn:microsoft.com/office/officeart/2005/8/layout/cycle3"/>
    <dgm:cxn modelId="{A959D754-3DAB-4980-AAF4-FAB247C891A2}" type="presOf" srcId="{738E09A2-4825-4FCF-AF79-EEF6474D3918}" destId="{DF17F038-37DD-4448-830E-72DB434C453A}" srcOrd="0" destOrd="0" presId="urn:microsoft.com/office/officeart/2005/8/layout/cycle3"/>
    <dgm:cxn modelId="{AE0E11F3-9E43-4D4D-B6DE-DB84C10F6A3D}" srcId="{444E8785-89D8-4709-8C08-D2937431B1D3}" destId="{B28CE980-8783-421F-8BA2-8F11449BBC69}" srcOrd="5" destOrd="0" parTransId="{6CFB3C98-CCCB-4AEF-BECD-5547FDDFC45C}" sibTransId="{DF6BD2DD-BDC1-49B9-88FE-F0721726AED6}"/>
    <dgm:cxn modelId="{C27A0AD8-5D10-4335-8C26-BD11424F538B}" type="presOf" srcId="{76ED2B49-B0B0-4290-A9CD-61F41C50D1E6}" destId="{BBDBE97F-9718-441D-9341-0720D1F249AB}" srcOrd="0" destOrd="0" presId="urn:microsoft.com/office/officeart/2005/8/layout/cycle3"/>
    <dgm:cxn modelId="{B20AF91C-7A3D-4414-A43F-44CAD58D8E55}" srcId="{444E8785-89D8-4709-8C08-D2937431B1D3}" destId="{FC77F1D0-B53A-4ED0-9EEA-8F9637530107}" srcOrd="0" destOrd="0" parTransId="{2E2A4F29-3938-41CA-A282-7E637FEF0641}" sibTransId="{AE37622F-C15E-4ABD-8E36-86EBD59E7E42}"/>
    <dgm:cxn modelId="{97DD3F65-3001-4749-9552-68533F030B0D}" type="presOf" srcId="{B28CE980-8783-421F-8BA2-8F11449BBC69}" destId="{AEDD8DD1-FA4B-4689-9E85-4E1DBF008256}" srcOrd="0" destOrd="0" presId="urn:microsoft.com/office/officeart/2005/8/layout/cycle3"/>
    <dgm:cxn modelId="{0586D3DE-594C-47F1-9A78-E16EC1241ED0}" type="presOf" srcId="{444E8785-89D8-4709-8C08-D2937431B1D3}" destId="{DACB3D73-D6B0-4566-B86E-65EC6B7AEAF0}" srcOrd="0" destOrd="0" presId="urn:microsoft.com/office/officeart/2005/8/layout/cycle3"/>
    <dgm:cxn modelId="{1D2291D3-E9F1-42D6-8EEC-12C90645346D}" srcId="{444E8785-89D8-4709-8C08-D2937431B1D3}" destId="{AD2AB690-3551-4599-AF99-CD1FE633DC08}" srcOrd="8" destOrd="0" parTransId="{4B755684-BA92-47A4-8CCD-175A8C14AFF1}" sibTransId="{E78E74FE-8AFB-4EAE-968D-51248450C20F}"/>
    <dgm:cxn modelId="{03461277-1855-44F7-BDFC-18FC97A73892}" type="presParOf" srcId="{DACB3D73-D6B0-4566-B86E-65EC6B7AEAF0}" destId="{EDC8E4F7-AA32-46D2-8411-86C4BE71BCB7}" srcOrd="0" destOrd="0" presId="urn:microsoft.com/office/officeart/2005/8/layout/cycle3"/>
    <dgm:cxn modelId="{EC946C7D-23E4-4AEF-B319-738282095E66}" type="presParOf" srcId="{EDC8E4F7-AA32-46D2-8411-86C4BE71BCB7}" destId="{71F7D0C4-D148-420A-9905-49E7E5D4F767}" srcOrd="0" destOrd="0" presId="urn:microsoft.com/office/officeart/2005/8/layout/cycle3"/>
    <dgm:cxn modelId="{DCB1FA0D-D634-4308-A495-1457D6F68411}" type="presParOf" srcId="{EDC8E4F7-AA32-46D2-8411-86C4BE71BCB7}" destId="{1812B7D4-10EB-46E6-9A84-23B283A0948D}" srcOrd="1" destOrd="0" presId="urn:microsoft.com/office/officeart/2005/8/layout/cycle3"/>
    <dgm:cxn modelId="{EE3CB4E8-2EB2-4621-891D-9CBFF293CA6D}" type="presParOf" srcId="{EDC8E4F7-AA32-46D2-8411-86C4BE71BCB7}" destId="{C7B91B29-F677-4F1D-AD2E-4B94C112CA0D}" srcOrd="2" destOrd="0" presId="urn:microsoft.com/office/officeart/2005/8/layout/cycle3"/>
    <dgm:cxn modelId="{DDDC805F-79BF-4B22-B6E1-2A14C8C5D4B4}" type="presParOf" srcId="{EDC8E4F7-AA32-46D2-8411-86C4BE71BCB7}" destId="{BBDBE97F-9718-441D-9341-0720D1F249AB}" srcOrd="3" destOrd="0" presId="urn:microsoft.com/office/officeart/2005/8/layout/cycle3"/>
    <dgm:cxn modelId="{6C2CFEE3-5CAF-485F-BF7E-E2FBEC87F62A}" type="presParOf" srcId="{EDC8E4F7-AA32-46D2-8411-86C4BE71BCB7}" destId="{5EBC353E-A81D-4A09-9197-6D2619C3FE72}" srcOrd="4" destOrd="0" presId="urn:microsoft.com/office/officeart/2005/8/layout/cycle3"/>
    <dgm:cxn modelId="{0013F670-3026-4FDE-B337-63AB1E88087D}" type="presParOf" srcId="{EDC8E4F7-AA32-46D2-8411-86C4BE71BCB7}" destId="{DF17F038-37DD-4448-830E-72DB434C453A}" srcOrd="5" destOrd="0" presId="urn:microsoft.com/office/officeart/2005/8/layout/cycle3"/>
    <dgm:cxn modelId="{9D4E3C75-2DE1-4CC4-BE50-4E5CB37887A2}" type="presParOf" srcId="{EDC8E4F7-AA32-46D2-8411-86C4BE71BCB7}" destId="{AEDD8DD1-FA4B-4689-9E85-4E1DBF008256}" srcOrd="6" destOrd="0" presId="urn:microsoft.com/office/officeart/2005/8/layout/cycle3"/>
    <dgm:cxn modelId="{735878D3-F176-4684-86B7-E612C95D2EE8}" type="presParOf" srcId="{EDC8E4F7-AA32-46D2-8411-86C4BE71BCB7}" destId="{76604410-7652-42F7-901D-20EB8F2C7622}" srcOrd="7" destOrd="0" presId="urn:microsoft.com/office/officeart/2005/8/layout/cycle3"/>
    <dgm:cxn modelId="{BC9A5F00-B246-4A9F-8BFE-58B371A27A3E}" type="presParOf" srcId="{EDC8E4F7-AA32-46D2-8411-86C4BE71BCB7}" destId="{BF6E8A3B-8522-4170-AC6D-95F560B9F504}" srcOrd="8" destOrd="0" presId="urn:microsoft.com/office/officeart/2005/8/layout/cycle3"/>
    <dgm:cxn modelId="{18225016-95DC-4886-BB8E-59E33E25ACE2}" type="presParOf" srcId="{EDC8E4F7-AA32-46D2-8411-86C4BE71BCB7}" destId="{C3F7F2F8-AB34-489B-BD81-00DAB4D388A7}" srcOrd="9"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2B7D4-10EB-46E6-9A84-23B283A0948D}">
      <dsp:nvSpPr>
        <dsp:cNvPr id="0" name=""/>
        <dsp:cNvSpPr/>
      </dsp:nvSpPr>
      <dsp:spPr>
        <a:xfrm>
          <a:off x="1209118" y="-43695"/>
          <a:ext cx="3777775" cy="3777775"/>
        </a:xfrm>
        <a:prstGeom prst="circularArrow">
          <a:avLst>
            <a:gd name="adj1" fmla="val 5544"/>
            <a:gd name="adj2" fmla="val 330680"/>
            <a:gd name="adj3" fmla="val 14776606"/>
            <a:gd name="adj4" fmla="val 16802307"/>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F7D0C4-D148-420A-9905-49E7E5D4F767}">
      <dsp:nvSpPr>
        <dsp:cNvPr id="0" name=""/>
        <dsp:cNvSpPr/>
      </dsp:nvSpPr>
      <dsp:spPr>
        <a:xfrm>
          <a:off x="2619993" y="391"/>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Collecting in the notebook</a:t>
          </a:r>
          <a:endParaRPr lang="en-US" sz="1100" kern="1200" dirty="0"/>
        </a:p>
      </dsp:txBody>
      <dsp:txXfrm>
        <a:off x="2643328" y="23726"/>
        <a:ext cx="909355" cy="431342"/>
      </dsp:txXfrm>
    </dsp:sp>
    <dsp:sp modelId="{C7B91B29-F677-4F1D-AD2E-4B94C112CA0D}">
      <dsp:nvSpPr>
        <dsp:cNvPr id="0" name=""/>
        <dsp:cNvSpPr/>
      </dsp:nvSpPr>
      <dsp:spPr>
        <a:xfrm>
          <a:off x="3655519" y="377292"/>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Finding a topic</a:t>
          </a:r>
          <a:endParaRPr lang="en-US" sz="1100" kern="1200" dirty="0"/>
        </a:p>
      </dsp:txBody>
      <dsp:txXfrm>
        <a:off x="3678854" y="400627"/>
        <a:ext cx="909355" cy="431342"/>
      </dsp:txXfrm>
    </dsp:sp>
    <dsp:sp modelId="{BBDBE97F-9718-441D-9341-0720D1F249AB}">
      <dsp:nvSpPr>
        <dsp:cNvPr id="0" name=""/>
        <dsp:cNvSpPr/>
      </dsp:nvSpPr>
      <dsp:spPr>
        <a:xfrm>
          <a:off x="4175129" y="1157287"/>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Collecting around  topic</a:t>
          </a:r>
          <a:endParaRPr lang="en-US" sz="1100" kern="1200" dirty="0"/>
        </a:p>
      </dsp:txBody>
      <dsp:txXfrm>
        <a:off x="4198464" y="1180622"/>
        <a:ext cx="909355" cy="431342"/>
      </dsp:txXfrm>
    </dsp:sp>
    <dsp:sp modelId="{5EBC353E-A81D-4A09-9197-6D2619C3FE72}">
      <dsp:nvSpPr>
        <dsp:cNvPr id="0" name=""/>
        <dsp:cNvSpPr/>
      </dsp:nvSpPr>
      <dsp:spPr>
        <a:xfrm>
          <a:off x="4175131" y="2071691"/>
          <a:ext cx="956025" cy="558796"/>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smtClean="0"/>
            <a:t>Designing the text for audience</a:t>
          </a:r>
        </a:p>
        <a:p>
          <a:pPr lvl="0" algn="ctr" defTabSz="444500">
            <a:lnSpc>
              <a:spcPct val="90000"/>
            </a:lnSpc>
            <a:spcBef>
              <a:spcPct val="0"/>
            </a:spcBef>
            <a:spcAft>
              <a:spcPct val="35000"/>
            </a:spcAft>
          </a:pPr>
          <a:endParaRPr lang="en-US" sz="800" kern="1200" dirty="0"/>
        </a:p>
      </dsp:txBody>
      <dsp:txXfrm>
        <a:off x="4202409" y="2098969"/>
        <a:ext cx="901469" cy="504240"/>
      </dsp:txXfrm>
    </dsp:sp>
    <dsp:sp modelId="{DF17F038-37DD-4448-830E-72DB434C453A}">
      <dsp:nvSpPr>
        <dsp:cNvPr id="0" name=""/>
        <dsp:cNvSpPr/>
      </dsp:nvSpPr>
      <dsp:spPr>
        <a:xfrm>
          <a:off x="3717930" y="2909889"/>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Drafting rapidly</a:t>
          </a:r>
          <a:endParaRPr lang="en-US" sz="1100" kern="1200" dirty="0"/>
        </a:p>
      </dsp:txBody>
      <dsp:txXfrm>
        <a:off x="3741265" y="2933224"/>
        <a:ext cx="909355" cy="431342"/>
      </dsp:txXfrm>
    </dsp:sp>
    <dsp:sp modelId="{AEDD8DD1-FA4B-4689-9E85-4E1DBF008256}">
      <dsp:nvSpPr>
        <dsp:cNvPr id="0" name=""/>
        <dsp:cNvSpPr/>
      </dsp:nvSpPr>
      <dsp:spPr>
        <a:xfrm>
          <a:off x="2574926" y="3125612"/>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Revising</a:t>
          </a:r>
          <a:endParaRPr lang="en-US" sz="1100" kern="1200" dirty="0"/>
        </a:p>
      </dsp:txBody>
      <dsp:txXfrm>
        <a:off x="2598261" y="3148947"/>
        <a:ext cx="909355" cy="431342"/>
      </dsp:txXfrm>
    </dsp:sp>
    <dsp:sp modelId="{76604410-7652-42F7-901D-20EB8F2C7622}">
      <dsp:nvSpPr>
        <dsp:cNvPr id="0" name=""/>
        <dsp:cNvSpPr/>
      </dsp:nvSpPr>
      <dsp:spPr>
        <a:xfrm>
          <a:off x="1127120" y="2300293"/>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Editing</a:t>
          </a:r>
          <a:endParaRPr lang="en-US" sz="1100" kern="1200" dirty="0"/>
        </a:p>
      </dsp:txBody>
      <dsp:txXfrm>
        <a:off x="1150455" y="2323628"/>
        <a:ext cx="909355" cy="431342"/>
      </dsp:txXfrm>
    </dsp:sp>
    <dsp:sp modelId="{BF6E8A3B-8522-4170-AC6D-95F560B9F504}">
      <dsp:nvSpPr>
        <dsp:cNvPr id="0" name=""/>
        <dsp:cNvSpPr/>
      </dsp:nvSpPr>
      <dsp:spPr>
        <a:xfrm>
          <a:off x="1050921" y="1309687"/>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kern="1200" dirty="0" smtClean="0"/>
            <a:t>Publishing to audience</a:t>
          </a:r>
          <a:endParaRPr lang="en-US" sz="1100" kern="1200" dirty="0"/>
        </a:p>
      </dsp:txBody>
      <dsp:txXfrm>
        <a:off x="1074256" y="1333022"/>
        <a:ext cx="909355" cy="431342"/>
      </dsp:txXfrm>
    </dsp:sp>
    <dsp:sp modelId="{C3F7F2F8-AB34-489B-BD81-00DAB4D388A7}">
      <dsp:nvSpPr>
        <dsp:cNvPr id="0" name=""/>
        <dsp:cNvSpPr/>
      </dsp:nvSpPr>
      <dsp:spPr>
        <a:xfrm>
          <a:off x="1508124" y="547681"/>
          <a:ext cx="956025" cy="478012"/>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kern="1200" dirty="0" smtClean="0"/>
            <a:t>Reflecting/self-assessing</a:t>
          </a:r>
          <a:endParaRPr lang="en-US" sz="1050" kern="1200" dirty="0"/>
        </a:p>
      </dsp:txBody>
      <dsp:txXfrm>
        <a:off x="1531459" y="571016"/>
        <a:ext cx="909355" cy="431342"/>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AA0B3BD-0319-40A2-AD8F-0407B926B00A}" type="datetimeFigureOut">
              <a:rPr lang="en-US" smtClean="0"/>
              <a:t>9/3/2014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60CFEE7-FA78-468E-B8EB-0AFABB9CC2BF}" type="slidenum">
              <a:rPr lang="en-US" smtClean="0"/>
              <a:t>‹#›</a:t>
            </a:fld>
            <a:endParaRPr lang="en-US"/>
          </a:p>
        </p:txBody>
      </p:sp>
    </p:spTree>
    <p:extLst>
      <p:ext uri="{BB962C8B-B14F-4D97-AF65-F5344CB8AC3E}">
        <p14:creationId xmlns:p14="http://schemas.microsoft.com/office/powerpoint/2010/main" val="2935287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Writers’ workshop is a safe and risk free environment</a:t>
            </a:r>
            <a:r>
              <a:rPr lang="en-US" baseline="0" dirty="0" smtClean="0"/>
              <a:t> where writers invent and make decisions about material they choose. It is a stretch of time when writers know they have control. It begins with a mini lesson that is purposeful and focused on one thing. </a:t>
            </a:r>
            <a:r>
              <a:rPr lang="en-US" b="1" baseline="0" dirty="0" smtClean="0"/>
              <a:t>It must end so that writing can begin. It is also important to allow students to make decisions about when and where to use these strategies. </a:t>
            </a:r>
            <a:r>
              <a:rPr lang="en-US" b="0" baseline="0" dirty="0" smtClean="0"/>
              <a:t>We use curricular knowledge plus kid noticing when making decisions about what to teach in mini lessons and conferences.</a:t>
            </a:r>
            <a:endParaRPr lang="en-US" b="1" dirty="0"/>
          </a:p>
        </p:txBody>
      </p:sp>
      <p:sp>
        <p:nvSpPr>
          <p:cNvPr id="4" name="Slide Number Placeholder 3"/>
          <p:cNvSpPr>
            <a:spLocks noGrp="1"/>
          </p:cNvSpPr>
          <p:nvPr>
            <p:ph type="sldNum" sz="quarter" idx="10"/>
          </p:nvPr>
        </p:nvSpPr>
        <p:spPr/>
        <p:txBody>
          <a:bodyPr/>
          <a:lstStyle/>
          <a:p>
            <a:fld id="{060CFEE7-FA78-468E-B8EB-0AFABB9CC2BF}" type="slidenum">
              <a:rPr lang="en-US" smtClean="0"/>
              <a:t>2</a:t>
            </a:fld>
            <a:endParaRPr lang="en-US"/>
          </a:p>
        </p:txBody>
      </p:sp>
    </p:spTree>
    <p:extLst>
      <p:ext uri="{BB962C8B-B14F-4D97-AF65-F5344CB8AC3E}">
        <p14:creationId xmlns:p14="http://schemas.microsoft.com/office/powerpoint/2010/main" val="801948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Teaching writers to finish and begin again inside</a:t>
            </a:r>
            <a:r>
              <a:rPr lang="en-US" baseline="0" dirty="0" smtClean="0"/>
              <a:t> their notebooks-In order for the work throughout this cycle to be meaningful, there must be an audience. Publication is what makes the writing process meaningful. We want to teach students that they haven’t ended the process after they have published and reflected, but rather that they return to their notebooks, always living as writers getting ready for the next project. Although the forms and purposes that a writer takes on may change, the cycle remains the same</a:t>
            </a:r>
            <a:r>
              <a:rPr lang="en-US" baseline="0" dirty="0" smtClean="0"/>
              <a:t>. Every unit of curriculum in a workshop is not a genre study. Students need to at times to be responsible for their own decisions about the genres in which they write so it is important to allow opportunities for writers to cycle through a non-genre specific study.</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5</a:t>
            </a:fld>
            <a:endParaRPr lang="en-US"/>
          </a:p>
        </p:txBody>
      </p:sp>
    </p:spTree>
    <p:extLst>
      <p:ext uri="{BB962C8B-B14F-4D97-AF65-F5344CB8AC3E}">
        <p14:creationId xmlns:p14="http://schemas.microsoft.com/office/powerpoint/2010/main" val="756587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Notebooks are safe places to produce thinking. They help get the writer full of things to say,</a:t>
            </a:r>
            <a:r>
              <a:rPr lang="en-US" baseline="0" dirty="0" smtClean="0"/>
              <a:t> which can later be crafted, designed, and revised for a specific audience and purpose. They allow the writer a way to find a topic or in some cases, for a topic to find the writer. They provide a space or workbench for testing out possible angles or organization of the parts of a draft not written. For these reasons, the notebook is NOT a place for assignments or teacher prompts. It is a place where writers may make intentional and purposeful decisions about what enters into it.</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6</a:t>
            </a:fld>
            <a:endParaRPr lang="en-US"/>
          </a:p>
        </p:txBody>
      </p:sp>
    </p:spTree>
    <p:extLst>
      <p:ext uri="{BB962C8B-B14F-4D97-AF65-F5344CB8AC3E}">
        <p14:creationId xmlns:p14="http://schemas.microsoft.com/office/powerpoint/2010/main" val="31792932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 students have ten to</a:t>
            </a:r>
            <a:r>
              <a:rPr lang="en-US" baseline="0" dirty="0" smtClean="0"/>
              <a:t> fifteen entries and are beginning to get the hang of how to live with a notebook, they can choose one topic and commit to developing it further within their notebook. These are just a few strategies that you might teach to help students grow into a topic. It is our hope that students begin to realize that whatever lies within the notebook is a possibility for more extended writing.</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7</a:t>
            </a:fld>
            <a:endParaRPr lang="en-US"/>
          </a:p>
        </p:txBody>
      </p:sp>
    </p:spTree>
    <p:extLst>
      <p:ext uri="{BB962C8B-B14F-4D97-AF65-F5344CB8AC3E}">
        <p14:creationId xmlns:p14="http://schemas.microsoft.com/office/powerpoint/2010/main" val="1225344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Once</a:t>
            </a:r>
            <a:r>
              <a:rPr lang="en-US" baseline="0" dirty="0" smtClean="0"/>
              <a:t> a writer had narrowed their attention to one topic, they may spend a few days making entries about that one topic. The writer may look at the topic through various lenses and aspects. Here are a few strategies for gathering entries around a selected topic.</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8</a:t>
            </a:fld>
            <a:endParaRPr lang="en-US"/>
          </a:p>
        </p:txBody>
      </p:sp>
    </p:spTree>
    <p:extLst>
      <p:ext uri="{BB962C8B-B14F-4D97-AF65-F5344CB8AC3E}">
        <p14:creationId xmlns:p14="http://schemas.microsoft.com/office/powerpoint/2010/main" val="3660658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By now a writer has collected a number</a:t>
            </a:r>
            <a:r>
              <a:rPr lang="en-US" baseline="0" dirty="0" smtClean="0"/>
              <a:t> of entries around a selected topic, making the topic much more full and rich with thinking. There are now more parts to it and more decisions to be made.</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9</a:t>
            </a:fld>
            <a:endParaRPr lang="en-US"/>
          </a:p>
        </p:txBody>
      </p:sp>
    </p:spTree>
    <p:extLst>
      <p:ext uri="{BB962C8B-B14F-4D97-AF65-F5344CB8AC3E}">
        <p14:creationId xmlns:p14="http://schemas.microsoft.com/office/powerpoint/2010/main" val="1607389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Drafting is not recopying.</a:t>
            </a:r>
            <a:r>
              <a:rPr lang="en-US" baseline="0" dirty="0" smtClean="0"/>
              <a:t> The draft may be in a different notebook or on loose leaf paper in a folder. This way the writer may continue living in the notebook. Allow writers to experiment with procedures and tools that work well for getting their ideas nailed down onto the paper. For example, in a draft the writer may skip the hard parts and write the easy parts first or they can say whatever comes to mind even though it may be wrong. Students sometimes resist revision if they have not truly </a:t>
            </a:r>
            <a:r>
              <a:rPr lang="en-US" baseline="0" dirty="0" smtClean="0"/>
              <a:t>drafted.</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10</a:t>
            </a:fld>
            <a:endParaRPr lang="en-US"/>
          </a:p>
        </p:txBody>
      </p:sp>
    </p:spTree>
    <p:extLst>
      <p:ext uri="{BB962C8B-B14F-4D97-AF65-F5344CB8AC3E}">
        <p14:creationId xmlns:p14="http://schemas.microsoft.com/office/powerpoint/2010/main" val="41919508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notebook is always waiting for us to return to it as we live as writers.</a:t>
            </a:r>
            <a:endParaRPr lang="en-US" dirty="0"/>
          </a:p>
        </p:txBody>
      </p:sp>
      <p:sp>
        <p:nvSpPr>
          <p:cNvPr id="4" name="Slide Number Placeholder 3"/>
          <p:cNvSpPr>
            <a:spLocks noGrp="1"/>
          </p:cNvSpPr>
          <p:nvPr>
            <p:ph type="sldNum" sz="quarter" idx="10"/>
          </p:nvPr>
        </p:nvSpPr>
        <p:spPr/>
        <p:txBody>
          <a:bodyPr/>
          <a:lstStyle/>
          <a:p>
            <a:fld id="{060CFEE7-FA78-468E-B8EB-0AFABB9CC2BF}" type="slidenum">
              <a:rPr lang="en-US" smtClean="0"/>
              <a:t>14</a:t>
            </a:fld>
            <a:endParaRPr lang="en-US"/>
          </a:p>
        </p:txBody>
      </p:sp>
    </p:spTree>
    <p:extLst>
      <p:ext uri="{BB962C8B-B14F-4D97-AF65-F5344CB8AC3E}">
        <p14:creationId xmlns:p14="http://schemas.microsoft.com/office/powerpoint/2010/main" val="34254006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92A511FD-3A7C-4C59-9CDD-F0510AA26B9A}" type="datetimeFigureOut">
              <a:rPr lang="en-US" smtClean="0"/>
              <a:t>9/3/2014</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1D4FAA09-91CC-41AF-ADEF-179219731C3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511FD-3A7C-4C59-9CDD-F0510AA26B9A}"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511FD-3A7C-4C59-9CDD-F0510AA26B9A}"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2A511FD-3A7C-4C59-9CDD-F0510AA26B9A}"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2A511FD-3A7C-4C59-9CDD-F0510AA26B9A}" type="datetimeFigureOut">
              <a:rPr lang="en-US" smtClean="0"/>
              <a:t>9/3/2014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92A511FD-3A7C-4C59-9CDD-F0510AA26B9A}" type="datetimeFigureOut">
              <a:rPr lang="en-US" smtClean="0"/>
              <a:t>9/3/2014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D4FAA09-91CC-41AF-ADEF-179219731C31}" type="slidenum">
              <a:rPr lang="en-US" smtClean="0"/>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92A511FD-3A7C-4C59-9CDD-F0510AA26B9A}" type="datetimeFigureOut">
              <a:rPr lang="en-US" smtClean="0"/>
              <a:t>9/3/2014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D4FAA09-91CC-41AF-ADEF-179219731C31}" type="slidenum">
              <a:rPr lang="en-US" smtClean="0"/>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2A511FD-3A7C-4C59-9CDD-F0510AA26B9A}" type="datetimeFigureOut">
              <a:rPr lang="en-US" smtClean="0"/>
              <a:t>9/3/2014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2A511FD-3A7C-4C59-9CDD-F0510AA26B9A}" type="datetimeFigureOut">
              <a:rPr lang="en-US" smtClean="0"/>
              <a:t>9/3/2014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D4FAA09-91CC-41AF-ADEF-179219731C3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92A511FD-3A7C-4C59-9CDD-F0510AA26B9A}" type="datetimeFigureOut">
              <a:rPr lang="en-US" smtClean="0"/>
              <a:t>9/3/2014</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a:p>
        </p:txBody>
      </p:sp>
      <p:sp>
        <p:nvSpPr>
          <p:cNvPr id="7" name="Slide Number Placeholder 6"/>
          <p:cNvSpPr>
            <a:spLocks noGrp="1"/>
          </p:cNvSpPr>
          <p:nvPr>
            <p:ph type="sldNum" sz="quarter" idx="12"/>
          </p:nvPr>
        </p:nvSpPr>
        <p:spPr>
          <a:xfrm rot="60000">
            <a:off x="7557313" y="5896961"/>
            <a:ext cx="554023" cy="365125"/>
          </a:xfrm>
        </p:spPr>
        <p:txBody>
          <a:bodyPr/>
          <a:lstStyle/>
          <a:p>
            <a:fld id="{1D4FAA09-91CC-41AF-ADEF-179219731C3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92A511FD-3A7C-4C59-9CDD-F0510AA26B9A}" type="datetimeFigureOut">
              <a:rPr lang="en-US" smtClean="0"/>
              <a:t>9/3/2014</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a:p>
        </p:txBody>
      </p:sp>
      <p:sp>
        <p:nvSpPr>
          <p:cNvPr id="7" name="Slide Number Placeholder 6"/>
          <p:cNvSpPr>
            <a:spLocks noGrp="1"/>
          </p:cNvSpPr>
          <p:nvPr>
            <p:ph type="sldNum" sz="quarter" idx="12"/>
          </p:nvPr>
        </p:nvSpPr>
        <p:spPr>
          <a:xfrm rot="60000">
            <a:off x="7562089" y="5900026"/>
            <a:ext cx="554023" cy="365125"/>
          </a:xfrm>
        </p:spPr>
        <p:txBody>
          <a:bodyPr/>
          <a:lstStyle/>
          <a:p>
            <a:fld id="{1D4FAA09-91CC-41AF-ADEF-179219731C3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92A511FD-3A7C-4C59-9CDD-F0510AA26B9A}" type="datetimeFigureOut">
              <a:rPr lang="en-US" smtClean="0"/>
              <a:t>9/3/2014</a:t>
            </a:fld>
            <a:endParaRPr lang="en-US"/>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1D4FAA09-91CC-41AF-ADEF-179219731C3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The Teaching of Writing</a:t>
            </a:r>
            <a:endParaRPr lang="en-US" dirty="0"/>
          </a:p>
        </p:txBody>
      </p:sp>
      <p:sp>
        <p:nvSpPr>
          <p:cNvPr id="3" name="Subtitle 2"/>
          <p:cNvSpPr>
            <a:spLocks noGrp="1"/>
          </p:cNvSpPr>
          <p:nvPr>
            <p:ph type="subTitle" idx="1"/>
          </p:nvPr>
        </p:nvSpPr>
        <p:spPr/>
        <p:txBody>
          <a:bodyPr/>
          <a:lstStyle/>
          <a:p>
            <a:r>
              <a:rPr lang="en-US" dirty="0" smtClean="0"/>
              <a:t>Living inside the art</a:t>
            </a:r>
            <a:endParaRPr lang="en-US" dirty="0"/>
          </a:p>
        </p:txBody>
      </p:sp>
      <p:pic>
        <p:nvPicPr>
          <p:cNvPr id="2050" name="Picture 2" descr="C:\Users\kshepard\AppData\Local\Microsoft\Windows\Temporary Internet Files\Content.IE5\1Q3FQ0OI\MP90043072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4600" y="4191000"/>
            <a:ext cx="41148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900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Drafting up a Storm</a:t>
            </a:r>
            <a:endParaRPr lang="en-US" dirty="0"/>
          </a:p>
        </p:txBody>
      </p:sp>
      <p:pic>
        <p:nvPicPr>
          <p:cNvPr id="1026" name="Picture 2" descr="C:\Users\kshepard\AppData\Local\Microsoft\Windows\Temporary Internet Files\Content.IE5\1Q3FQ0OI\MC900104986[1].wmf"/>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l="18032" r="18032"/>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p:cNvSpPr>
            <a:spLocks noGrp="1"/>
          </p:cNvSpPr>
          <p:nvPr>
            <p:ph type="body" sz="half" idx="2"/>
          </p:nvPr>
        </p:nvSpPr>
        <p:spPr/>
        <p:txBody>
          <a:bodyPr/>
          <a:lstStyle/>
          <a:p>
            <a:r>
              <a:rPr lang="en-US" dirty="0" smtClean="0"/>
              <a:t>Drafts exist </a:t>
            </a:r>
            <a:r>
              <a:rPr lang="en-US" b="1" u="sng" dirty="0" smtClean="0"/>
              <a:t>outside</a:t>
            </a:r>
            <a:r>
              <a:rPr lang="en-US" b="1" dirty="0" smtClean="0"/>
              <a:t> </a:t>
            </a:r>
            <a:r>
              <a:rPr lang="en-US" dirty="0" smtClean="0"/>
              <a:t>the notebook </a:t>
            </a:r>
          </a:p>
          <a:p>
            <a:pPr algn="l"/>
            <a:endParaRPr lang="en-US" dirty="0" smtClean="0"/>
          </a:p>
          <a:p>
            <a:pPr algn="l"/>
            <a:r>
              <a:rPr lang="en-US" dirty="0" smtClean="0"/>
              <a:t>Writers do whatever it takes to keep the writing flowing!</a:t>
            </a:r>
          </a:p>
          <a:p>
            <a:pPr algn="l"/>
            <a:endParaRPr lang="en-US" dirty="0"/>
          </a:p>
          <a:p>
            <a:pPr algn="l"/>
            <a:r>
              <a:rPr lang="en-US" dirty="0" smtClean="0"/>
              <a:t>Writers choose their own materials and procedures</a:t>
            </a:r>
          </a:p>
          <a:p>
            <a:pPr algn="l"/>
            <a:endParaRPr lang="en-US" dirty="0" smtClean="0"/>
          </a:p>
          <a:p>
            <a:pPr algn="l"/>
            <a:endParaRPr lang="en-US" dirty="0"/>
          </a:p>
          <a:p>
            <a:pPr algn="l"/>
            <a:endParaRPr lang="en-US" dirty="0" smtClean="0"/>
          </a:p>
          <a:p>
            <a:endParaRPr lang="en-US" dirty="0" smtClean="0"/>
          </a:p>
          <a:p>
            <a:endParaRPr lang="en-US" dirty="0"/>
          </a:p>
        </p:txBody>
      </p:sp>
    </p:spTree>
    <p:extLst>
      <p:ext uri="{BB962C8B-B14F-4D97-AF65-F5344CB8AC3E}">
        <p14:creationId xmlns:p14="http://schemas.microsoft.com/office/powerpoint/2010/main" val="38269466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 calcmode="lin" valueType="num">
                                      <p:cBhvr additive="base">
                                        <p:cTn id="19"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Revision is Freedom!</a:t>
            </a:r>
            <a:endParaRPr lang="en-US" dirty="0"/>
          </a:p>
        </p:txBody>
      </p:sp>
      <p:sp>
        <p:nvSpPr>
          <p:cNvPr id="6" name="Content Placeholder 5"/>
          <p:cNvSpPr>
            <a:spLocks noGrp="1"/>
          </p:cNvSpPr>
          <p:nvPr>
            <p:ph idx="1"/>
          </p:nvPr>
        </p:nvSpPr>
        <p:spPr/>
        <p:txBody>
          <a:bodyPr/>
          <a:lstStyle/>
          <a:p>
            <a:r>
              <a:rPr lang="en-US" dirty="0" smtClean="0"/>
              <a:t>Support revision work through invitations to try</a:t>
            </a:r>
          </a:p>
          <a:p>
            <a:r>
              <a:rPr lang="en-US" dirty="0" smtClean="0"/>
              <a:t>Teach purposeful revision</a:t>
            </a:r>
          </a:p>
          <a:p>
            <a:r>
              <a:rPr lang="en-US" dirty="0" smtClean="0"/>
              <a:t>Revision </a:t>
            </a:r>
            <a:r>
              <a:rPr lang="en-US" dirty="0" smtClean="0"/>
              <a:t>can happen early (developing content, arrangement of piece, etc.)</a:t>
            </a:r>
          </a:p>
          <a:p>
            <a:r>
              <a:rPr lang="en-US" dirty="0" smtClean="0"/>
              <a:t>Revision can happen late (attending to meaning and purpose for audience, line by line)</a:t>
            </a:r>
            <a:endParaRPr lang="en-US" dirty="0"/>
          </a:p>
        </p:txBody>
      </p:sp>
    </p:spTree>
    <p:extLst>
      <p:ext uri="{BB962C8B-B14F-4D97-AF65-F5344CB8AC3E}">
        <p14:creationId xmlns:p14="http://schemas.microsoft.com/office/powerpoint/2010/main" val="2793102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Editing the Surface</a:t>
            </a:r>
            <a:endParaRPr lang="en-US" dirty="0"/>
          </a:p>
        </p:txBody>
      </p:sp>
      <p:sp>
        <p:nvSpPr>
          <p:cNvPr id="3" name="Content Placeholder 2"/>
          <p:cNvSpPr>
            <a:spLocks noGrp="1"/>
          </p:cNvSpPr>
          <p:nvPr>
            <p:ph idx="1"/>
          </p:nvPr>
        </p:nvSpPr>
        <p:spPr/>
        <p:txBody>
          <a:bodyPr/>
          <a:lstStyle/>
          <a:p>
            <a:r>
              <a:rPr lang="en-US" dirty="0" smtClean="0"/>
              <a:t>Sharpen attention to the surface </a:t>
            </a:r>
          </a:p>
          <a:p>
            <a:r>
              <a:rPr lang="en-US" dirty="0" smtClean="0"/>
              <a:t>Consider the expectations of the reader</a:t>
            </a:r>
          </a:p>
          <a:p>
            <a:r>
              <a:rPr lang="en-US" dirty="0" smtClean="0"/>
              <a:t>Limit attention to absolute correctness </a:t>
            </a:r>
            <a:endParaRPr lang="en-US" dirty="0"/>
          </a:p>
        </p:txBody>
      </p:sp>
      <p:pic>
        <p:nvPicPr>
          <p:cNvPr id="3074" name="Picture 2" descr="C:\Users\kshepard\AppData\Local\Microsoft\Windows\Temporary Internet Files\Content.IE5\339G0XV7\MP900382796[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4211" y="3586283"/>
            <a:ext cx="3505200" cy="2503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11381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Publication &amp; Reflection</a:t>
            </a:r>
            <a:endParaRPr lang="en-US" dirty="0"/>
          </a:p>
        </p:txBody>
      </p:sp>
      <p:sp>
        <p:nvSpPr>
          <p:cNvPr id="3" name="Content Placeholder 2"/>
          <p:cNvSpPr>
            <a:spLocks noGrp="1"/>
          </p:cNvSpPr>
          <p:nvPr>
            <p:ph idx="1"/>
          </p:nvPr>
        </p:nvSpPr>
        <p:spPr/>
        <p:txBody>
          <a:bodyPr/>
          <a:lstStyle/>
          <a:p>
            <a:r>
              <a:rPr lang="en-US" dirty="0" smtClean="0"/>
              <a:t>Publication makes the process meaningful </a:t>
            </a:r>
          </a:p>
          <a:p>
            <a:endParaRPr lang="en-US" dirty="0"/>
          </a:p>
          <a:p>
            <a:pPr marL="0" indent="0">
              <a:buNone/>
            </a:pPr>
            <a:endParaRPr lang="en-US" dirty="0" smtClean="0"/>
          </a:p>
          <a:p>
            <a:r>
              <a:rPr lang="en-US" dirty="0" smtClean="0"/>
              <a:t>Reflection helps the writer think about their unique process of writing and about how texts work</a:t>
            </a:r>
            <a:endParaRPr lang="en-US" dirty="0"/>
          </a:p>
        </p:txBody>
      </p:sp>
    </p:spTree>
    <p:extLst>
      <p:ext uri="{BB962C8B-B14F-4D97-AF65-F5344CB8AC3E}">
        <p14:creationId xmlns:p14="http://schemas.microsoft.com/office/powerpoint/2010/main" val="14834808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Return to the Notebook</a:t>
            </a:r>
            <a:endParaRPr lang="en-US" dirty="0"/>
          </a:p>
        </p:txBody>
      </p:sp>
      <p:pic>
        <p:nvPicPr>
          <p:cNvPr id="1027" name="Picture 3" descr="C:\Users\kshepard\AppData\Local\Microsoft\Windows\Temporary Internet Files\Content.IE5\1Q3FQ0OI\MP900430728[1].jpg"/>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59869" y="2119313"/>
            <a:ext cx="3603625" cy="3603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07244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Key Structures </a:t>
            </a:r>
            <a:r>
              <a:rPr lang="en-US" dirty="0" smtClean="0"/>
              <a:t>of Writing Workshop</a:t>
            </a:r>
            <a:endParaRPr lang="en-US" dirty="0"/>
          </a:p>
        </p:txBody>
      </p:sp>
      <p:sp>
        <p:nvSpPr>
          <p:cNvPr id="3" name="Content Placeholder 2"/>
          <p:cNvSpPr>
            <a:spLocks noGrp="1"/>
          </p:cNvSpPr>
          <p:nvPr>
            <p:ph idx="1"/>
          </p:nvPr>
        </p:nvSpPr>
        <p:spPr/>
        <p:txBody>
          <a:bodyPr>
            <a:normAutofit lnSpcReduction="10000"/>
          </a:bodyPr>
          <a:lstStyle/>
          <a:p>
            <a:r>
              <a:rPr lang="en-US" dirty="0" smtClean="0"/>
              <a:t>Mini </a:t>
            </a:r>
            <a:r>
              <a:rPr lang="en-US" dirty="0" smtClean="0"/>
              <a:t>lessons</a:t>
            </a:r>
          </a:p>
          <a:p>
            <a:pPr lvl="1"/>
            <a:r>
              <a:rPr lang="en-US" sz="1400" dirty="0" smtClean="0"/>
              <a:t>Connection</a:t>
            </a:r>
          </a:p>
          <a:p>
            <a:pPr lvl="1"/>
            <a:r>
              <a:rPr lang="en-US" sz="1400" dirty="0" smtClean="0"/>
              <a:t>Teach</a:t>
            </a:r>
          </a:p>
          <a:p>
            <a:pPr lvl="1"/>
            <a:r>
              <a:rPr lang="en-US" sz="1400" dirty="0" smtClean="0"/>
              <a:t>Activity</a:t>
            </a:r>
          </a:p>
          <a:p>
            <a:pPr lvl="1"/>
            <a:r>
              <a:rPr lang="en-US" sz="1400" dirty="0" smtClean="0"/>
              <a:t>Link</a:t>
            </a:r>
          </a:p>
          <a:p>
            <a:pPr lvl="1"/>
            <a:r>
              <a:rPr lang="en-US" sz="1400" dirty="0" smtClean="0"/>
              <a:t>Follow Up</a:t>
            </a:r>
            <a:endParaRPr lang="en-US" sz="1400" dirty="0" smtClean="0"/>
          </a:p>
          <a:p>
            <a:r>
              <a:rPr lang="en-US" dirty="0" smtClean="0"/>
              <a:t>Conferences (RNCTL)</a:t>
            </a:r>
          </a:p>
          <a:p>
            <a:pPr lvl="1"/>
            <a:r>
              <a:rPr lang="en-US" sz="1400" b="1" dirty="0" smtClean="0"/>
              <a:t>R</a:t>
            </a:r>
            <a:r>
              <a:rPr lang="en-US" sz="1400" dirty="0" smtClean="0"/>
              <a:t>esearch (stand back, observe, open-ended question, listen, look at page-refer to it)</a:t>
            </a:r>
          </a:p>
          <a:p>
            <a:pPr lvl="1"/>
            <a:r>
              <a:rPr lang="en-US" sz="1400" b="1" dirty="0" smtClean="0"/>
              <a:t>N</a:t>
            </a:r>
            <a:r>
              <a:rPr lang="en-US" sz="1400" dirty="0" smtClean="0"/>
              <a:t>ame</a:t>
            </a:r>
          </a:p>
          <a:p>
            <a:pPr lvl="1"/>
            <a:r>
              <a:rPr lang="en-US" sz="1400" b="1" dirty="0" smtClean="0"/>
              <a:t>C</a:t>
            </a:r>
            <a:r>
              <a:rPr lang="en-US" sz="1400" dirty="0" smtClean="0"/>
              <a:t>ompliment</a:t>
            </a:r>
          </a:p>
          <a:p>
            <a:pPr lvl="1"/>
            <a:r>
              <a:rPr lang="en-US" sz="1400" b="1" dirty="0" smtClean="0"/>
              <a:t>T</a:t>
            </a:r>
            <a:r>
              <a:rPr lang="en-US" sz="1400" dirty="0" smtClean="0"/>
              <a:t>each (explain, demonstrate, get them doing it)</a:t>
            </a:r>
          </a:p>
          <a:p>
            <a:pPr lvl="1"/>
            <a:r>
              <a:rPr lang="en-US" sz="1400" b="1" dirty="0" smtClean="0"/>
              <a:t>L</a:t>
            </a:r>
            <a:r>
              <a:rPr lang="en-US" sz="1400" dirty="0" smtClean="0"/>
              <a:t>ink</a:t>
            </a:r>
            <a:endParaRPr lang="en-US" sz="1400" dirty="0" smtClean="0"/>
          </a:p>
        </p:txBody>
      </p:sp>
    </p:spTree>
    <p:extLst>
      <p:ext uri="{BB962C8B-B14F-4D97-AF65-F5344CB8AC3E}">
        <p14:creationId xmlns:p14="http://schemas.microsoft.com/office/powerpoint/2010/main" val="10361321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Environment &amp; </a:t>
            </a:r>
            <a:r>
              <a:rPr lang="en-US" dirty="0" smtClean="0"/>
              <a:t>Quality Talk</a:t>
            </a:r>
            <a:endParaRPr lang="en-US" dirty="0"/>
          </a:p>
        </p:txBody>
      </p:sp>
      <p:sp>
        <p:nvSpPr>
          <p:cNvPr id="3" name="Content Placeholder 2"/>
          <p:cNvSpPr>
            <a:spLocks noGrp="1"/>
          </p:cNvSpPr>
          <p:nvPr>
            <p:ph idx="1"/>
          </p:nvPr>
        </p:nvSpPr>
        <p:spPr/>
        <p:txBody>
          <a:bodyPr>
            <a:normAutofit lnSpcReduction="10000"/>
          </a:bodyPr>
          <a:lstStyle/>
          <a:p>
            <a:r>
              <a:rPr lang="en-US" dirty="0" smtClean="0"/>
              <a:t>Pay attention to talk</a:t>
            </a:r>
          </a:p>
          <a:p>
            <a:r>
              <a:rPr lang="en-US" dirty="0" smtClean="0"/>
              <a:t>Value talk in itself</a:t>
            </a:r>
          </a:p>
          <a:p>
            <a:r>
              <a:rPr lang="en-US" dirty="0" smtClean="0"/>
              <a:t>Allow collaborative talk such as pair talking and small group talking</a:t>
            </a:r>
          </a:p>
          <a:p>
            <a:r>
              <a:rPr lang="en-US" dirty="0" smtClean="0"/>
              <a:t>The </a:t>
            </a:r>
            <a:r>
              <a:rPr lang="en-US" b="1" u="sng" dirty="0" smtClean="0"/>
              <a:t>most</a:t>
            </a:r>
            <a:r>
              <a:rPr lang="en-US" dirty="0" smtClean="0"/>
              <a:t> productive time for talk is throughout the process as the writing is emerging</a:t>
            </a:r>
          </a:p>
          <a:p>
            <a:r>
              <a:rPr lang="en-US" dirty="0" smtClean="0"/>
              <a:t>The </a:t>
            </a:r>
            <a:r>
              <a:rPr lang="en-US" b="1" u="sng" dirty="0" smtClean="0"/>
              <a:t>least</a:t>
            </a:r>
            <a:r>
              <a:rPr lang="en-US" dirty="0" smtClean="0"/>
              <a:t> productive time for talk is after the draft</a:t>
            </a:r>
            <a:endParaRPr lang="en-US" dirty="0"/>
          </a:p>
        </p:txBody>
      </p:sp>
    </p:spTree>
    <p:extLst>
      <p:ext uri="{BB962C8B-B14F-4D97-AF65-F5344CB8AC3E}">
        <p14:creationId xmlns:p14="http://schemas.microsoft.com/office/powerpoint/2010/main" val="9363678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 for Craft</a:t>
            </a:r>
            <a:endParaRPr lang="en-US" dirty="0"/>
          </a:p>
        </p:txBody>
      </p:sp>
      <p:sp>
        <p:nvSpPr>
          <p:cNvPr id="3" name="Content Placeholder 2"/>
          <p:cNvSpPr>
            <a:spLocks noGrp="1"/>
          </p:cNvSpPr>
          <p:nvPr>
            <p:ph idx="1"/>
          </p:nvPr>
        </p:nvSpPr>
        <p:spPr/>
        <p:txBody>
          <a:bodyPr/>
          <a:lstStyle/>
          <a:p>
            <a:r>
              <a:rPr lang="en-US" dirty="0" smtClean="0"/>
              <a:t>Respond initially to what the text says to you</a:t>
            </a:r>
          </a:p>
          <a:p>
            <a:r>
              <a:rPr lang="en-US" dirty="0" smtClean="0"/>
              <a:t>Point to a place where you think the writing is good</a:t>
            </a:r>
          </a:p>
          <a:p>
            <a:r>
              <a:rPr lang="en-US" dirty="0" smtClean="0"/>
              <a:t>Describe-don’t label-what the writer is doing</a:t>
            </a:r>
          </a:p>
          <a:p>
            <a:r>
              <a:rPr lang="en-US" dirty="0" smtClean="0"/>
              <a:t>Speculate about what might have been in the writer’s notebook</a:t>
            </a:r>
          </a:p>
          <a:p>
            <a:r>
              <a:rPr lang="en-US" dirty="0" smtClean="0"/>
              <a:t>Speculate on the sorts of revision the writer might have done</a:t>
            </a:r>
            <a:endParaRPr lang="en-US" dirty="0"/>
          </a:p>
        </p:txBody>
      </p:sp>
    </p:spTree>
    <p:extLst>
      <p:ext uri="{BB962C8B-B14F-4D97-AF65-F5344CB8AC3E}">
        <p14:creationId xmlns:p14="http://schemas.microsoft.com/office/powerpoint/2010/main" val="1811728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Writing Cycle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56309444"/>
              </p:ext>
            </p:extLst>
          </p:nvPr>
        </p:nvGraphicFramePr>
        <p:xfrm>
          <a:off x="1463675" y="2119313"/>
          <a:ext cx="6196013" cy="3603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7491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A Notebook Full of Possibilities</a:t>
            </a:r>
            <a:endParaRPr lang="en-US" dirty="0"/>
          </a:p>
        </p:txBody>
      </p:sp>
      <p:sp>
        <p:nvSpPr>
          <p:cNvPr id="3" name="Content Placeholder 2"/>
          <p:cNvSpPr>
            <a:spLocks noGrp="1"/>
          </p:cNvSpPr>
          <p:nvPr>
            <p:ph idx="1"/>
          </p:nvPr>
        </p:nvSpPr>
        <p:spPr/>
        <p:txBody>
          <a:bodyPr>
            <a:normAutofit lnSpcReduction="10000"/>
          </a:bodyPr>
          <a:lstStyle/>
          <a:p>
            <a:r>
              <a:rPr lang="en-US" sz="1400" dirty="0" smtClean="0"/>
              <a:t>Memories			</a:t>
            </a:r>
          </a:p>
          <a:p>
            <a:r>
              <a:rPr lang="en-US" sz="1400" dirty="0" smtClean="0"/>
              <a:t>Overheard conversations</a:t>
            </a:r>
          </a:p>
          <a:p>
            <a:r>
              <a:rPr lang="en-US" sz="1400" dirty="0" smtClean="0"/>
              <a:t>Lists</a:t>
            </a:r>
          </a:p>
          <a:p>
            <a:r>
              <a:rPr lang="en-US" sz="1400" dirty="0" smtClean="0"/>
              <a:t>Questions</a:t>
            </a:r>
          </a:p>
          <a:p>
            <a:r>
              <a:rPr lang="en-US" sz="1400" dirty="0" smtClean="0"/>
              <a:t>Reflections</a:t>
            </a:r>
          </a:p>
          <a:p>
            <a:r>
              <a:rPr lang="en-US" sz="1400" dirty="0" smtClean="0"/>
              <a:t>Analyzing</a:t>
            </a:r>
          </a:p>
          <a:p>
            <a:r>
              <a:rPr lang="en-US" sz="1400" dirty="0" smtClean="0"/>
              <a:t>Noticing things that change</a:t>
            </a:r>
          </a:p>
          <a:p>
            <a:r>
              <a:rPr lang="en-US" sz="1400" dirty="0" smtClean="0"/>
              <a:t>Quotes from our reading life</a:t>
            </a:r>
          </a:p>
          <a:p>
            <a:r>
              <a:rPr lang="en-US" sz="1400" dirty="0" smtClean="0"/>
              <a:t>Research</a:t>
            </a:r>
          </a:p>
          <a:p>
            <a:r>
              <a:rPr lang="en-US" sz="1400" dirty="0" smtClean="0"/>
              <a:t>Capturing thoughts while learning</a:t>
            </a:r>
          </a:p>
          <a:p>
            <a:r>
              <a:rPr lang="en-US" sz="1400" dirty="0" smtClean="0"/>
              <a:t>Venting</a:t>
            </a:r>
          </a:p>
          <a:p>
            <a:r>
              <a:rPr lang="en-US" sz="1400" dirty="0" smtClean="0"/>
              <a:t>Epic plans</a:t>
            </a:r>
          </a:p>
          <a:p>
            <a:r>
              <a:rPr lang="en-US" sz="1400" dirty="0" smtClean="0"/>
              <a:t>Dreams</a:t>
            </a:r>
          </a:p>
          <a:p>
            <a:r>
              <a:rPr lang="en-US" sz="1400" dirty="0" smtClean="0"/>
              <a:t>Thinking about social justices</a:t>
            </a:r>
          </a:p>
          <a:p>
            <a:r>
              <a:rPr lang="en-US" sz="1400" dirty="0" smtClean="0"/>
              <a:t>Realizations</a:t>
            </a:r>
          </a:p>
          <a:p>
            <a:pPr marL="0" indent="0">
              <a:buNone/>
            </a:pPr>
            <a:endParaRPr lang="en-US" sz="1600" dirty="0" smtClean="0"/>
          </a:p>
          <a:p>
            <a:pPr marL="0" indent="0">
              <a:buNone/>
            </a:pPr>
            <a:endParaRPr lang="en-US" dirty="0"/>
          </a:p>
        </p:txBody>
      </p:sp>
      <p:pic>
        <p:nvPicPr>
          <p:cNvPr id="3074" name="Picture 2" descr="C:\Users\kshepard\AppData\Local\Microsoft\Windows\Temporary Internet Files\Content.IE5\1Q3FQ0OI\MP90043072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25146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1943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Growing Possibilities into Topics</a:t>
            </a:r>
            <a:endParaRPr lang="en-US" dirty="0"/>
          </a:p>
        </p:txBody>
      </p:sp>
      <p:sp>
        <p:nvSpPr>
          <p:cNvPr id="3" name="Content Placeholder 2"/>
          <p:cNvSpPr>
            <a:spLocks noGrp="1"/>
          </p:cNvSpPr>
          <p:nvPr>
            <p:ph idx="1"/>
          </p:nvPr>
        </p:nvSpPr>
        <p:spPr/>
        <p:txBody>
          <a:bodyPr/>
          <a:lstStyle/>
          <a:p>
            <a:r>
              <a:rPr lang="en-US" dirty="0" smtClean="0"/>
              <a:t>Listing &amp; Revisiting lists</a:t>
            </a:r>
          </a:p>
          <a:p>
            <a:r>
              <a:rPr lang="en-US" dirty="0" smtClean="0"/>
              <a:t>Rereading</a:t>
            </a:r>
          </a:p>
          <a:p>
            <a:r>
              <a:rPr lang="en-US" dirty="0" smtClean="0"/>
              <a:t>Finding Connections &amp; Themes</a:t>
            </a:r>
          </a:p>
          <a:p>
            <a:r>
              <a:rPr lang="en-US" dirty="0" smtClean="0"/>
              <a:t>Reading around your thoughts</a:t>
            </a:r>
          </a:p>
          <a:p>
            <a:r>
              <a:rPr lang="en-US" dirty="0" smtClean="0"/>
              <a:t>Bouncing ideas around through talk</a:t>
            </a:r>
            <a:endParaRPr lang="en-US" dirty="0"/>
          </a:p>
        </p:txBody>
      </p:sp>
    </p:spTree>
    <p:extLst>
      <p:ext uri="{BB962C8B-B14F-4D97-AF65-F5344CB8AC3E}">
        <p14:creationId xmlns:p14="http://schemas.microsoft.com/office/powerpoint/2010/main" val="31650408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Collecting Around a Topic</a:t>
            </a:r>
            <a:endParaRPr lang="en-US" dirty="0"/>
          </a:p>
        </p:txBody>
      </p:sp>
      <p:sp>
        <p:nvSpPr>
          <p:cNvPr id="3" name="Content Placeholder 2"/>
          <p:cNvSpPr>
            <a:spLocks noGrp="1"/>
          </p:cNvSpPr>
          <p:nvPr>
            <p:ph idx="1"/>
          </p:nvPr>
        </p:nvSpPr>
        <p:spPr/>
        <p:txBody>
          <a:bodyPr>
            <a:normAutofit lnSpcReduction="10000"/>
          </a:bodyPr>
          <a:lstStyle/>
          <a:p>
            <a:r>
              <a:rPr lang="en-US" dirty="0" smtClean="0"/>
              <a:t>Memories of the topic in your life</a:t>
            </a:r>
          </a:p>
          <a:p>
            <a:r>
              <a:rPr lang="en-US" dirty="0" smtClean="0"/>
              <a:t>Ideas and thoughts about what’s important about the topic</a:t>
            </a:r>
          </a:p>
          <a:p>
            <a:r>
              <a:rPr lang="en-US" dirty="0" smtClean="0"/>
              <a:t>The history or science of the topic</a:t>
            </a:r>
          </a:p>
          <a:p>
            <a:r>
              <a:rPr lang="en-US" dirty="0" smtClean="0"/>
              <a:t>Objects that would be in a museum </a:t>
            </a:r>
          </a:p>
          <a:p>
            <a:r>
              <a:rPr lang="en-US" dirty="0" smtClean="0"/>
              <a:t>How other people might view the topic</a:t>
            </a:r>
          </a:p>
          <a:p>
            <a:r>
              <a:rPr lang="en-US" dirty="0" smtClean="0"/>
              <a:t>Reflections and feelings about the topic</a:t>
            </a:r>
          </a:p>
          <a:p>
            <a:r>
              <a:rPr lang="en-US" dirty="0" smtClean="0"/>
              <a:t>Concrete facts and information and then reflect</a:t>
            </a:r>
          </a:p>
          <a:p>
            <a:endParaRPr lang="en-US" dirty="0"/>
          </a:p>
        </p:txBody>
      </p:sp>
    </p:spTree>
    <p:extLst>
      <p:ext uri="{BB962C8B-B14F-4D97-AF65-F5344CB8AC3E}">
        <p14:creationId xmlns:p14="http://schemas.microsoft.com/office/powerpoint/2010/main" val="42540763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Designing for Readers</a:t>
            </a:r>
            <a:endParaRPr lang="en-US" dirty="0"/>
          </a:p>
        </p:txBody>
      </p:sp>
      <p:sp>
        <p:nvSpPr>
          <p:cNvPr id="3" name="Content Placeholder 2"/>
          <p:cNvSpPr>
            <a:spLocks noGrp="1"/>
          </p:cNvSpPr>
          <p:nvPr>
            <p:ph idx="1"/>
          </p:nvPr>
        </p:nvSpPr>
        <p:spPr/>
        <p:txBody>
          <a:bodyPr/>
          <a:lstStyle/>
          <a:p>
            <a:r>
              <a:rPr lang="en-US" dirty="0" smtClean="0"/>
              <a:t>Intended audience</a:t>
            </a:r>
          </a:p>
          <a:p>
            <a:r>
              <a:rPr lang="en-US" dirty="0" smtClean="0"/>
              <a:t>Intended purpose</a:t>
            </a:r>
          </a:p>
          <a:p>
            <a:r>
              <a:rPr lang="en-US" dirty="0" smtClean="0"/>
              <a:t>Feeling or mood</a:t>
            </a:r>
          </a:p>
          <a:p>
            <a:r>
              <a:rPr lang="en-US" dirty="0" smtClean="0"/>
              <a:t>Sound </a:t>
            </a:r>
            <a:r>
              <a:rPr lang="en-US" dirty="0"/>
              <a:t>or </a:t>
            </a:r>
            <a:r>
              <a:rPr lang="en-US" dirty="0" smtClean="0"/>
              <a:t>language</a:t>
            </a:r>
            <a:endParaRPr lang="en-US" dirty="0"/>
          </a:p>
          <a:p>
            <a:r>
              <a:rPr lang="en-US" dirty="0"/>
              <a:t>Organization of the </a:t>
            </a:r>
            <a:r>
              <a:rPr lang="en-US" dirty="0" smtClean="0"/>
              <a:t>text</a:t>
            </a:r>
          </a:p>
          <a:p>
            <a:r>
              <a:rPr lang="en-US" dirty="0" smtClean="0"/>
              <a:t>Sequencing for meaning</a:t>
            </a:r>
          </a:p>
          <a:p>
            <a:r>
              <a:rPr lang="en-US" dirty="0" smtClean="0"/>
              <a:t>Visual Elements</a:t>
            </a:r>
          </a:p>
          <a:p>
            <a:r>
              <a:rPr lang="en-US" dirty="0" smtClean="0"/>
              <a:t>Creating a project plan</a:t>
            </a:r>
            <a:endParaRPr lang="en-US" dirty="0"/>
          </a:p>
          <a:p>
            <a:endParaRPr lang="en-US" dirty="0"/>
          </a:p>
        </p:txBody>
      </p:sp>
      <p:pic>
        <p:nvPicPr>
          <p:cNvPr id="2050" name="Picture 2" descr="C:\Users\kshepard\AppData\Local\Microsoft\Windows\Temporary Internet Files\Content.IE5\W91SMIYI\MC90025042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9746" y="2209800"/>
            <a:ext cx="2115493" cy="2328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8984034"/>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shpin">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1539</TotalTime>
  <Words>1054</Words>
  <Application>Microsoft Office PowerPoint</Application>
  <PresentationFormat>On-screen Show (4:3)</PresentationFormat>
  <Paragraphs>116</Paragraphs>
  <Slides>14</Slides>
  <Notes>8</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Pushpin</vt:lpstr>
      <vt:lpstr>The Teaching of Writing</vt:lpstr>
      <vt:lpstr>Key Structures of Writing Workshop</vt:lpstr>
      <vt:lpstr>Environment &amp; Quality Talk</vt:lpstr>
      <vt:lpstr>Reading for Craft</vt:lpstr>
      <vt:lpstr>A Writing Cycle</vt:lpstr>
      <vt:lpstr>A Notebook Full of Possibilities</vt:lpstr>
      <vt:lpstr>Growing Possibilities into Topics</vt:lpstr>
      <vt:lpstr>Collecting Around a Topic</vt:lpstr>
      <vt:lpstr>Designing for Readers</vt:lpstr>
      <vt:lpstr>Drafting up a Storm</vt:lpstr>
      <vt:lpstr>Revision is Freedom!</vt:lpstr>
      <vt:lpstr>Editing the Surface</vt:lpstr>
      <vt:lpstr>Publication &amp; Reflection</vt:lpstr>
      <vt:lpstr>Return to the Notebook</vt:lpstr>
    </vt:vector>
  </TitlesOfParts>
  <Company>College Station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38</cp:revision>
  <dcterms:created xsi:type="dcterms:W3CDTF">2014-08-11T14:44:39Z</dcterms:created>
  <dcterms:modified xsi:type="dcterms:W3CDTF">2014-09-04T12:45:53Z</dcterms:modified>
</cp:coreProperties>
</file>